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9" r:id="rId3"/>
    <p:sldId id="290" r:id="rId4"/>
    <p:sldId id="281" r:id="rId5"/>
    <p:sldId id="282" r:id="rId6"/>
    <p:sldId id="283" r:id="rId7"/>
    <p:sldId id="284" r:id="rId8"/>
    <p:sldId id="285" r:id="rId9"/>
    <p:sldId id="287" r:id="rId10"/>
    <p:sldId id="298" r:id="rId11"/>
    <p:sldId id="297" r:id="rId12"/>
    <p:sldId id="273" r:id="rId13"/>
    <p:sldId id="277" r:id="rId14"/>
    <p:sldId id="276" r:id="rId15"/>
    <p:sldId id="274" r:id="rId16"/>
    <p:sldId id="275" r:id="rId17"/>
    <p:sldId id="272" r:id="rId18"/>
    <p:sldId id="292" r:id="rId19"/>
    <p:sldId id="293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EFB"/>
    <a:srgbClr val="3F3F3F"/>
    <a:srgbClr val="252525"/>
    <a:srgbClr val="AB6E45"/>
    <a:srgbClr val="A0441D"/>
    <a:srgbClr val="BC6210"/>
    <a:srgbClr val="3F3333"/>
    <a:srgbClr val="B60F24"/>
    <a:srgbClr val="010400"/>
    <a:srgbClr val="74D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91" autoAdjust="0"/>
    <p:restoredTop sz="72029" autoAdjust="0"/>
  </p:normalViewPr>
  <p:slideViewPr>
    <p:cSldViewPr snapToGrid="0" snapToObjects="1">
      <p:cViewPr varScale="1">
        <p:scale>
          <a:sx n="81" d="100"/>
          <a:sy n="81" d="100"/>
        </p:scale>
        <p:origin x="-81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-23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BE94-7A43-43D6-83C9-DB298EBFE884}" type="datetimeFigureOut">
              <a:rPr lang="en-US" smtClean="0"/>
              <a:pPr/>
              <a:t>3/26/12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FB129-917C-4F5B-8C90-2F655371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3EB8-CCE5-4719-BE6C-C413A02AE8D1}" type="datetimeFigureOut">
              <a:rPr lang="en-US" smtClean="0"/>
              <a:pPr/>
              <a:t>3/26/12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2138-1F09-4B58-B9A1-54672F105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 for having me</a:t>
            </a:r>
          </a:p>
          <a:p>
            <a:r>
              <a:rPr lang="en-US" baseline="0" dirty="0" smtClean="0"/>
              <a:t>I’m really glad and honored to be here</a:t>
            </a:r>
          </a:p>
          <a:p>
            <a:r>
              <a:rPr lang="en-US" baseline="0" dirty="0" smtClean="0"/>
              <a:t>What a great event this is…how about a quick round of applause once again for </a:t>
            </a:r>
            <a:r>
              <a:rPr lang="en-US" baseline="0" dirty="0" err="1" smtClean="0"/>
              <a:t>posscon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dirty="0" smtClean="0"/>
              <a:t>I’ve tol</a:t>
            </a:r>
            <a:r>
              <a:rPr lang="en-US" sz="1200" baseline="0" dirty="0" smtClean="0"/>
              <a:t>d you to open source it all</a:t>
            </a:r>
          </a:p>
          <a:p>
            <a:r>
              <a:rPr lang="en-US" sz="1200" dirty="0" smtClean="0"/>
              <a:t>Made</a:t>
            </a:r>
            <a:r>
              <a:rPr lang="en-US" sz="1200" baseline="0" dirty="0" smtClean="0"/>
              <a:t> some promises</a:t>
            </a:r>
            <a:endParaRPr lang="en-US" sz="1200" dirty="0" smtClean="0"/>
          </a:p>
          <a:p>
            <a:r>
              <a:rPr lang="en-US" sz="1200" dirty="0" smtClean="0"/>
              <a:t>Given you some step</a:t>
            </a:r>
            <a:r>
              <a:rPr lang="en-US" sz="1200" baseline="0" dirty="0" smtClean="0"/>
              <a:t>s to get there</a:t>
            </a:r>
          </a:p>
          <a:p>
            <a:r>
              <a:rPr lang="en-US" sz="1200" baseline="0" dirty="0" smtClean="0"/>
              <a:t>But you may be asking yourself why?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Too</a:t>
            </a:r>
            <a:r>
              <a:rPr lang="en-US" sz="1200" baseline="0" dirty="0" smtClean="0"/>
              <a:t> often we hold onto this “thing” we’ve created and put it in a box thinking we’re either keeping it’s value or making it more valuable</a:t>
            </a:r>
          </a:p>
          <a:p>
            <a:r>
              <a:rPr lang="en-US" sz="1200" baseline="0" dirty="0" smtClean="0"/>
              <a:t>When in fact, that’s really not the case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anything, sharing it and allowing others to make it better gives it increased value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 &amp; Datacenters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how to build them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–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MapReduce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 promise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Yahoo –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hadoop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let me show you a few of the things that SPARC open sources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</a:t>
            </a:r>
            <a:r>
              <a:rPr lang="en-US" b="1" baseline="0" dirty="0" smtClean="0"/>
              <a:t>transparency at every level</a:t>
            </a:r>
            <a:r>
              <a:rPr lang="en-US" baseline="0" dirty="0" smtClean="0"/>
              <a:t> here at SPARC that starts once you walk into the building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What you may see – dogs, </a:t>
            </a:r>
            <a:r>
              <a:rPr lang="en-US" b="1" baseline="0" dirty="0" err="1" smtClean="0"/>
              <a:t>nerf</a:t>
            </a:r>
            <a:r>
              <a:rPr lang="en-US" b="1" baseline="0" dirty="0" smtClean="0"/>
              <a:t> darts, beer, </a:t>
            </a:r>
            <a:r>
              <a:rPr lang="en-US" b="1" baseline="0" dirty="0" err="1" smtClean="0"/>
              <a:t>ping-pong</a:t>
            </a:r>
            <a:r>
              <a:rPr lang="en-US" b="1" baseline="0" dirty="0" smtClean="0"/>
              <a:t>, collaboration, whiteboard, backlogs, project progress, music, </a:t>
            </a:r>
            <a:r>
              <a:rPr lang="en-US" b="1" baseline="0" dirty="0" err="1" smtClean="0"/>
              <a:t>ppl</a:t>
            </a:r>
            <a:r>
              <a:rPr lang="en-US" b="1" baseline="0" dirty="0" smtClean="0"/>
              <a:t> on FB, meetings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 and his tour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We show you everything and </a:t>
            </a:r>
          </a:p>
          <a:p>
            <a:r>
              <a:rPr lang="en-US" baseline="0" dirty="0" smtClean="0"/>
              <a:t>We solicit feedback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Describe</a:t>
            </a:r>
            <a:r>
              <a:rPr lang="en-US" b="1" baseline="0" dirty="0" smtClean="0"/>
              <a:t> the event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Teams dressed 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Food &amp; beverages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Caffeine and beer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ages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Tell how great the event was and what it was like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Open source the code back to the community</a:t>
            </a:r>
          </a:p>
          <a:p>
            <a:r>
              <a:rPr lang="en-US" baseline="0" dirty="0" smtClean="0"/>
              <a:t>Volunteers to help us run it</a:t>
            </a:r>
          </a:p>
          <a:p>
            <a:r>
              <a:rPr lang="en-US" baseline="0" dirty="0" smtClean="0"/>
              <a:t>Winnings donated back to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have SPARC</a:t>
            </a:r>
            <a:r>
              <a:rPr lang="en-US" baseline="0" dirty="0" smtClean="0"/>
              <a:t> U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lunch-and-learns, Hosting user groups, multi-day long classes; android development for example, Certifications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even hosted </a:t>
            </a:r>
            <a:r>
              <a:rPr lang="en-US" b="1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VMWare</a:t>
            </a:r>
            <a:r>
              <a:rPr lang="en-US" b="1" baseline="0" dirty="0" smtClean="0"/>
              <a:t>, Healthy Lifestyles, Employee Recognition </a:t>
            </a:r>
            <a:r>
              <a:rPr lang="en-US" baseline="0" dirty="0" smtClean="0"/>
              <a:t>the list goes on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and going for drinks afterward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InHouse</a:t>
            </a:r>
            <a:r>
              <a:rPr lang="en-US" b="1" baseline="0" dirty="0" smtClean="0"/>
              <a:t> open source software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So how is this open source?</a:t>
            </a:r>
          </a:p>
          <a:p>
            <a:r>
              <a:rPr lang="en-US" baseline="0" dirty="0" smtClean="0"/>
              <a:t>open to the </a:t>
            </a:r>
            <a:r>
              <a:rPr lang="en-US" b="1" baseline="0" dirty="0" smtClean="0"/>
              <a:t>public </a:t>
            </a:r>
          </a:p>
          <a:p>
            <a:r>
              <a:rPr lang="en-US" b="1" baseline="0" dirty="0" smtClean="0"/>
              <a:t>Team members generate content</a:t>
            </a:r>
          </a:p>
          <a:p>
            <a:r>
              <a:rPr lang="en-US" b="1" baseline="0" dirty="0" smtClean="0"/>
              <a:t>Surveys and feedback on how to make it better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Who </a:t>
            </a:r>
            <a:r>
              <a:rPr lang="en-US" dirty="0" smtClean="0"/>
              <a:t>believes</a:t>
            </a:r>
            <a:r>
              <a:rPr lang="en-US" baseline="0" dirty="0" smtClean="0"/>
              <a:t> they have a </a:t>
            </a:r>
            <a:r>
              <a:rPr lang="en-US" b="1" baseline="0" dirty="0" smtClean="0"/>
              <a:t>good idea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Anyone who has tried to </a:t>
            </a:r>
            <a:r>
              <a:rPr lang="en-US" b="1" baseline="0" dirty="0" smtClean="0"/>
              <a:t>start their own business </a:t>
            </a:r>
            <a:r>
              <a:rPr lang="en-US" baseline="0" dirty="0" smtClean="0"/>
              <a:t>knows it hard…</a:t>
            </a:r>
            <a:r>
              <a:rPr lang="en-US" b="1" baseline="0" dirty="0" smtClean="0"/>
              <a:t>it’s damn hard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open source SPARC’s SDLC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Application stage </a:t>
            </a:r>
            <a:r>
              <a:rPr lang="en-US" baseline="0" dirty="0" smtClean="0"/>
              <a:t>and if it’s a good idea we move forward from </a:t>
            </a:r>
            <a:r>
              <a:rPr lang="en-US" b="1" baseline="0" dirty="0" smtClean="0"/>
              <a:t>alpha </a:t>
            </a:r>
            <a:r>
              <a:rPr lang="en-US" baseline="0" dirty="0" smtClean="0"/>
              <a:t>all the way to </a:t>
            </a:r>
            <a:r>
              <a:rPr lang="en-US" b="1" baseline="0" dirty="0" smtClean="0"/>
              <a:t>release to production</a:t>
            </a:r>
            <a:endParaRPr lang="en-US" baseline="0" dirty="0" smtClean="0"/>
          </a:p>
          <a:p>
            <a:r>
              <a:rPr lang="en-US" b="1" baseline="0" dirty="0" smtClean="0"/>
              <a:t>First round Q1 </a:t>
            </a:r>
            <a:r>
              <a:rPr lang="en-US" baseline="0" dirty="0" smtClean="0"/>
              <a:t>this year and by </a:t>
            </a:r>
            <a:r>
              <a:rPr lang="en-US" b="1" baseline="0" dirty="0" smtClean="0"/>
              <a:t>6/1 SPARC will new product</a:t>
            </a:r>
          </a:p>
          <a:p>
            <a:r>
              <a:rPr lang="en-US" b="1" baseline="0" dirty="0" smtClean="0"/>
              <a:t>One </a:t>
            </a:r>
            <a:r>
              <a:rPr lang="en-US" baseline="0" dirty="0" smtClean="0"/>
              <a:t>of the </a:t>
            </a:r>
            <a:r>
              <a:rPr lang="en-US" b="1" baseline="0" dirty="0" smtClean="0"/>
              <a:t>ventures </a:t>
            </a:r>
            <a:r>
              <a:rPr lang="en-US" baseline="0" dirty="0" smtClean="0"/>
              <a:t>is even being funded by someone </a:t>
            </a:r>
            <a:r>
              <a:rPr lang="en-US" b="1" baseline="0" dirty="0" smtClean="0"/>
              <a:t>outside of SPARC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the </a:t>
            </a:r>
            <a:r>
              <a:rPr lang="en-US" b="1" baseline="0" dirty="0" smtClean="0"/>
              <a:t>venture team </a:t>
            </a:r>
            <a:r>
              <a:rPr lang="en-US" baseline="0" dirty="0" smtClean="0"/>
              <a:t>gets to be </a:t>
            </a:r>
            <a:r>
              <a:rPr lang="en-US" b="1" baseline="0" dirty="0" smtClean="0"/>
              <a:t>mini CEOs </a:t>
            </a:r>
            <a:r>
              <a:rPr lang="en-US" baseline="0" dirty="0" smtClean="0"/>
              <a:t>basically.</a:t>
            </a:r>
          </a:p>
          <a:p>
            <a:r>
              <a:rPr lang="en-US" baseline="0" dirty="0" smtClean="0"/>
              <a:t>From </a:t>
            </a:r>
            <a:r>
              <a:rPr lang="en-US" b="1" baseline="0" dirty="0" smtClean="0"/>
              <a:t>ownership </a:t>
            </a:r>
            <a:r>
              <a:rPr lang="en-US" baseline="0" dirty="0" smtClean="0"/>
              <a:t>to </a:t>
            </a:r>
            <a:r>
              <a:rPr lang="en-US" b="1" baseline="0" dirty="0" smtClean="0"/>
              <a:t>profits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Venture getting outside funding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1" baseline="0" dirty="0" smtClean="0"/>
              <a:t>SPARC open sources its entire SDLC </a:t>
            </a:r>
          </a:p>
          <a:p>
            <a:r>
              <a:rPr lang="en-US" b="1" baseline="0" dirty="0" smtClean="0"/>
              <a:t>and the resources that go along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basically just give this stuff away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  we</a:t>
            </a:r>
            <a:r>
              <a:rPr lang="fr-FR" baseline="0" dirty="0" smtClean="0">
                <a:sym typeface="Wingdings"/>
              </a:rPr>
              <a:t>’</a:t>
            </a:r>
            <a:r>
              <a:rPr lang="en-US" baseline="0" dirty="0" err="1" smtClean="0">
                <a:sym typeface="Wingdings"/>
              </a:rPr>
              <a:t>ve</a:t>
            </a:r>
            <a:r>
              <a:rPr lang="en-US" baseline="0" dirty="0" smtClean="0">
                <a:sym typeface="Wingdings"/>
              </a:rPr>
              <a:t> given all the below away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Check-in Process is shared and feedback is gather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Team Members have the ability to contribute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Normal beer for example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Better chairs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Annual Review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</a:t>
            </a:r>
            <a:r>
              <a:rPr lang="en-US" b="1" baseline="0" dirty="0" smtClean="0"/>
              <a:t>Team Members </a:t>
            </a:r>
            <a:r>
              <a:rPr lang="en-US" baseline="0" dirty="0" smtClean="0"/>
              <a:t>have actually helped </a:t>
            </a:r>
            <a:r>
              <a:rPr lang="en-US" b="1" baseline="0" dirty="0" smtClean="0"/>
              <a:t>shape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	Other companies have made it better</a:t>
            </a:r>
            <a:endParaRPr lang="en-US" baseline="0" dirty="0" smtClean="0"/>
          </a:p>
          <a:p>
            <a:r>
              <a:rPr lang="en-US" baseline="0" dirty="0" smtClean="0"/>
              <a:t>Goal Setting</a:t>
            </a:r>
          </a:p>
          <a:p>
            <a:r>
              <a:rPr lang="en-US" baseline="0" dirty="0" smtClean="0"/>
              <a:t>	Many </a:t>
            </a:r>
            <a:r>
              <a:rPr lang="en-US" b="1" baseline="0" dirty="0" smtClean="0"/>
              <a:t>companies </a:t>
            </a:r>
            <a:r>
              <a:rPr lang="en-US" baseline="0" dirty="0" smtClean="0"/>
              <a:t>feed from the </a:t>
            </a:r>
            <a:r>
              <a:rPr lang="en-US" b="1" baseline="0" dirty="0" smtClean="0"/>
              <a:t>executive level down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We </a:t>
            </a:r>
            <a:r>
              <a:rPr lang="en-US" baseline="0" dirty="0" smtClean="0"/>
              <a:t>have the </a:t>
            </a:r>
            <a:r>
              <a:rPr lang="en-US" b="1" baseline="0" dirty="0" smtClean="0"/>
              <a:t>team members </a:t>
            </a:r>
            <a:r>
              <a:rPr lang="en-US" b="0" baseline="0" dirty="0" smtClean="0"/>
              <a:t>define goals for the company</a:t>
            </a:r>
            <a:endParaRPr lang="en-US" b="1" baseline="0" dirty="0" smtClean="0"/>
          </a:p>
          <a:p>
            <a:r>
              <a:rPr lang="en-US" baseline="0" dirty="0" smtClean="0"/>
              <a:t>	Shared with other companies and contributed to by other companies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is this open source?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of </a:t>
            </a:r>
            <a:r>
              <a:rPr lang="en-US" b="1" baseline="0" dirty="0" smtClean="0"/>
              <a:t>our company contributes to our HR processes</a:t>
            </a:r>
          </a:p>
          <a:p>
            <a:r>
              <a:rPr lang="en-US" baseline="0" dirty="0" smtClean="0"/>
              <a:t>All of our </a:t>
            </a:r>
            <a:r>
              <a:rPr lang="en-US" b="1" baseline="0" dirty="0" smtClean="0"/>
              <a:t>HR processes are shared and contributed </a:t>
            </a:r>
            <a:r>
              <a:rPr lang="en-US" baseline="0" dirty="0" smtClean="0"/>
              <a:t>to by others</a:t>
            </a:r>
          </a:p>
          <a:p>
            <a:r>
              <a:rPr lang="en-US" baseline="0" dirty="0" smtClean="0"/>
              <a:t>Only </a:t>
            </a:r>
            <a:r>
              <a:rPr lang="en-US" b="1" baseline="0" dirty="0" smtClean="0"/>
              <a:t>making</a:t>
            </a:r>
            <a:r>
              <a:rPr lang="en-US" baseline="0" dirty="0" smtClean="0"/>
              <a:t> them </a:t>
            </a:r>
            <a:r>
              <a:rPr lang="en-US" b="1" baseline="0" dirty="0" smtClean="0"/>
              <a:t>stronger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our newest</a:t>
            </a:r>
            <a:r>
              <a:rPr lang="en-US" baseline="0" dirty="0" smtClean="0"/>
              <a:t> hires </a:t>
            </a:r>
            <a:r>
              <a:rPr lang="en-US" baseline="0" dirty="0" smtClean="0">
                <a:sym typeface="Wingdings"/>
              </a:rPr>
              <a:t></a:t>
            </a:r>
          </a:p>
          <a:p>
            <a:endParaRPr lang="en-US" dirty="0" smtClean="0"/>
          </a:p>
          <a:p>
            <a:r>
              <a:rPr lang="en-US" b="1" dirty="0" smtClean="0"/>
              <a:t>Interview process</a:t>
            </a:r>
          </a:p>
          <a:p>
            <a:r>
              <a:rPr lang="en-US" dirty="0" smtClean="0"/>
              <a:t>	Anyone can</a:t>
            </a:r>
            <a:r>
              <a:rPr lang="en-US" baseline="0" dirty="0" smtClean="0"/>
              <a:t> </a:t>
            </a:r>
            <a:r>
              <a:rPr lang="en-US" b="1" baseline="0" dirty="0" smtClean="0"/>
              <a:t>sit in on an interview </a:t>
            </a:r>
            <a:r>
              <a:rPr lang="en-US" baseline="0" dirty="0" smtClean="0"/>
              <a:t>– engineer to CEO</a:t>
            </a:r>
          </a:p>
          <a:p>
            <a:r>
              <a:rPr lang="en-US" baseline="0" dirty="0" smtClean="0"/>
              <a:t>	see all the </a:t>
            </a:r>
            <a:r>
              <a:rPr lang="en-US" b="1" baseline="0" dirty="0" smtClean="0"/>
              <a:t>comments and feedback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shadow day </a:t>
            </a:r>
            <a:r>
              <a:rPr lang="en-US" baseline="0" dirty="0" smtClean="0"/>
              <a:t>– bait &amp; switch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single veto policy</a:t>
            </a:r>
          </a:p>
          <a:p>
            <a:endParaRPr lang="en-US" dirty="0" smtClean="0"/>
          </a:p>
          <a:p>
            <a:r>
              <a:rPr lang="en-US" b="1" baseline="0" dirty="0" smtClean="0"/>
              <a:t>jobs for family and friends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Even candidates where there isn’t a fit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Story about asking candidates how tour went and what we could do to make the interview better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0" baseline="0" dirty="0" smtClean="0"/>
              <a:t>Everyone contributes</a:t>
            </a:r>
          </a:p>
          <a:p>
            <a:r>
              <a:rPr lang="en-US" b="0" baseline="0" dirty="0" smtClean="0"/>
              <a:t>We always ask candidates how the interview went and for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transparent, open culture always asking how we could have done better</a:t>
            </a:r>
          </a:p>
          <a:p>
            <a:r>
              <a:rPr lang="en-US" baseline="0" dirty="0" smtClean="0"/>
              <a:t>A culture where whether your are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day intern or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employee hired you feel and know that you do not need permission to contribute.</a:t>
            </a:r>
          </a:p>
          <a:p>
            <a:endParaRPr lang="en-US" dirty="0" smtClean="0"/>
          </a:p>
          <a:p>
            <a:r>
              <a:rPr lang="en-US" b="1" dirty="0" smtClean="0"/>
              <a:t>Project Updates</a:t>
            </a:r>
          </a:p>
          <a:p>
            <a:r>
              <a:rPr lang="en-US" b="1" dirty="0" smtClean="0"/>
              <a:t>SPARC Spontaneous</a:t>
            </a:r>
          </a:p>
          <a:p>
            <a:r>
              <a:rPr lang="en-US" b="1" dirty="0" err="1" smtClean="0"/>
              <a:t>Sparc</a:t>
            </a:r>
            <a:r>
              <a:rPr lang="en-US" b="1" dirty="0" smtClean="0"/>
              <a:t> showcase</a:t>
            </a:r>
          </a:p>
          <a:p>
            <a:r>
              <a:rPr lang="en-US" b="1" baseline="0" dirty="0" smtClean="0"/>
              <a:t>Project Brainstorming</a:t>
            </a:r>
            <a:endParaRPr lang="en-US" dirty="0" smtClean="0"/>
          </a:p>
          <a:p>
            <a:r>
              <a:rPr lang="en-US" b="1" dirty="0" smtClean="0"/>
              <a:t>Clients in the building and people</a:t>
            </a:r>
            <a:endParaRPr lang="en-US" dirty="0" smtClean="0"/>
          </a:p>
          <a:p>
            <a:r>
              <a:rPr lang="en-US" b="1" dirty="0" smtClean="0"/>
              <a:t>Table Time</a:t>
            </a:r>
          </a:p>
          <a:p>
            <a:endParaRPr lang="en-US" b="1" dirty="0" smtClean="0"/>
          </a:p>
          <a:p>
            <a:r>
              <a:rPr lang="en-US" b="0" dirty="0" smtClean="0"/>
              <a:t>So</a:t>
            </a:r>
            <a:r>
              <a:rPr lang="en-US" b="0" baseline="0" dirty="0" smtClean="0"/>
              <a:t> how is this open source?</a:t>
            </a:r>
          </a:p>
          <a:p>
            <a:r>
              <a:rPr lang="en-US" b="0" baseline="0" dirty="0" smtClean="0"/>
              <a:t>Always looking to share what we have…always looking for others to contribute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Bold statement </a:t>
            </a:r>
          </a:p>
          <a:p>
            <a:r>
              <a:rPr lang="en-US" sz="1200" b="1" dirty="0" smtClean="0"/>
              <a:t>Open Source Everything!</a:t>
            </a:r>
          </a:p>
          <a:p>
            <a:endParaRPr lang="en-US" dirty="0" smtClean="0"/>
          </a:p>
          <a:p>
            <a:r>
              <a:rPr lang="en-US" baseline="0" dirty="0" smtClean="0"/>
              <a:t>bold promises too</a:t>
            </a:r>
          </a:p>
          <a:p>
            <a:r>
              <a:rPr lang="en-US" baseline="0" dirty="0" smtClean="0"/>
              <a:t>A more </a:t>
            </a:r>
            <a:r>
              <a:rPr lang="en-US" b="1" baseline="0" dirty="0" smtClean="0"/>
              <a:t>engaged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excited workforce </a:t>
            </a:r>
            <a:r>
              <a:rPr lang="en-US" baseline="0" dirty="0" smtClean="0"/>
              <a:t>with </a:t>
            </a:r>
            <a:r>
              <a:rPr lang="en-US" b="1" baseline="0" dirty="0" smtClean="0"/>
              <a:t>greater innovation</a:t>
            </a:r>
          </a:p>
          <a:p>
            <a:r>
              <a:rPr lang="en-US" baseline="0" dirty="0" smtClean="0"/>
              <a:t>Of </a:t>
            </a:r>
            <a:r>
              <a:rPr lang="en-US" b="1" baseline="0" dirty="0" smtClean="0"/>
              <a:t>honing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maturing </a:t>
            </a:r>
            <a:r>
              <a:rPr lang="en-US" baseline="0" dirty="0" smtClean="0"/>
              <a:t>your </a:t>
            </a:r>
            <a:r>
              <a:rPr lang="en-US" b="1" baseline="0" dirty="0" smtClean="0"/>
              <a:t>business and process</a:t>
            </a:r>
          </a:p>
          <a:p>
            <a:r>
              <a:rPr lang="en-US" baseline="0" dirty="0" smtClean="0"/>
              <a:t>Of having your </a:t>
            </a:r>
            <a:r>
              <a:rPr lang="en-US" b="1" baseline="0" dirty="0" smtClean="0"/>
              <a:t>competition become your collaborators</a:t>
            </a:r>
          </a:p>
          <a:p>
            <a:endParaRPr lang="en-US" dirty="0" smtClean="0"/>
          </a:p>
          <a:p>
            <a:r>
              <a:rPr lang="en-US" dirty="0" smtClean="0"/>
              <a:t>You I even have the steps to get you there.</a:t>
            </a:r>
          </a:p>
          <a:p>
            <a:endParaRPr lang="en-US" dirty="0" smtClean="0"/>
          </a:p>
          <a:p>
            <a:r>
              <a:rPr lang="en-US" dirty="0" smtClean="0"/>
              <a:t>You’ve</a:t>
            </a:r>
            <a:r>
              <a:rPr lang="en-US" baseline="0" dirty="0" smtClean="0"/>
              <a:t> seen what SPARC is doing so you have some ideas on what others are doing</a:t>
            </a:r>
          </a:p>
          <a:p>
            <a:endParaRPr lang="en-US" dirty="0" smtClean="0"/>
          </a:p>
          <a:p>
            <a:r>
              <a:rPr lang="en-US" dirty="0" smtClean="0"/>
              <a:t>So, my challenge to you as you leave today</a:t>
            </a:r>
          </a:p>
          <a:p>
            <a:r>
              <a:rPr lang="en-US" dirty="0" smtClean="0"/>
              <a:t>Would be to ask yourself why don't we open source our company?</a:t>
            </a:r>
          </a:p>
          <a:p>
            <a:endParaRPr lang="en-US" dirty="0" smtClean="0"/>
          </a:p>
          <a:p>
            <a:r>
              <a:rPr lang="en-US" dirty="0" smtClean="0"/>
              <a:t>Why not take advantage</a:t>
            </a:r>
            <a:r>
              <a:rPr lang="en-US" baseline="0" dirty="0" smtClean="0"/>
              <a:t> of this model and as a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a more engaged and excited workforce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people from outside as well as inside hone your business and make it run better, faster and stronger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stronger innovation, excitement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engery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you can get all this for free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7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and btw…as</a:t>
            </a:r>
            <a:r>
              <a:rPr lang="en-US" baseline="0" dirty="0" smtClean="0"/>
              <a:t> I have said SPARC, is embraces the open source model </a:t>
            </a:r>
          </a:p>
          <a:p>
            <a:r>
              <a:rPr lang="en-US" baseline="0" dirty="0" smtClean="0"/>
              <a:t>and in that spirit we have open sourced this entire presentation which you can find at the above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free to you to take and use as needed and improve as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only ask that if you do please drop me a line and let me know…I’d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am responsible for </a:t>
            </a:r>
            <a:r>
              <a:rPr lang="en-US" b="1" baseline="0" dirty="0" smtClean="0"/>
              <a:t>leadership</a:t>
            </a:r>
            <a:r>
              <a:rPr lang="en-US" baseline="0" dirty="0" smtClean="0"/>
              <a:t>, </a:t>
            </a:r>
            <a:r>
              <a:rPr lang="en-US" b="1" baseline="0" dirty="0" smtClean="0"/>
              <a:t>technology vision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very active on </a:t>
            </a:r>
            <a:r>
              <a:rPr lang="en-US" b="1" baseline="0" dirty="0" smtClean="0"/>
              <a:t>Twitter</a:t>
            </a:r>
            <a:r>
              <a:rPr lang="en-US" baseline="0" dirty="0" smtClean="0"/>
              <a:t>.  You can find me </a:t>
            </a:r>
            <a:r>
              <a:rPr lang="en-US" b="1" baseline="0" dirty="0" smtClean="0"/>
              <a:t>@_</a:t>
            </a:r>
            <a:r>
              <a:rPr lang="en-US" b="1" baseline="0" dirty="0" err="1" smtClean="0"/>
              <a:t>bobwilliams</a:t>
            </a:r>
            <a:r>
              <a:rPr lang="en-US" b="1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am very </a:t>
            </a:r>
            <a:r>
              <a:rPr lang="en-US" b="1" baseline="0" dirty="0" smtClean="0"/>
              <a:t>passionate </a:t>
            </a:r>
            <a:r>
              <a:rPr lang="en-US" baseline="0" dirty="0" smtClean="0"/>
              <a:t>about </a:t>
            </a:r>
          </a:p>
          <a:p>
            <a:r>
              <a:rPr lang="en-US" b="1" baseline="0" dirty="0" smtClean="0"/>
              <a:t>	open communication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innovation through collaboration </a:t>
            </a:r>
            <a:r>
              <a:rPr lang="en-US" baseline="0" dirty="0" smtClean="0"/>
              <a:t>and </a:t>
            </a:r>
          </a:p>
          <a:p>
            <a:r>
              <a:rPr lang="en-US" b="1" baseline="0" dirty="0" smtClean="0"/>
              <a:t>	free exchange of ideas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is great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I’ve taken up enough of your time and want to thank you for being a part of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questions I’ll be around, please come find me and we can chat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I’d also like to reiterate that if you are skeptical or not sure about all this</a:t>
            </a:r>
          </a:p>
          <a:p>
            <a:r>
              <a:rPr lang="en-US" baseline="0" dirty="0" smtClean="0"/>
              <a:t>Or you just want to see it all in action please do stop by and let us give you a tour</a:t>
            </a:r>
          </a:p>
          <a:p>
            <a:r>
              <a:rPr lang="en-US" baseline="0" dirty="0" smtClean="0"/>
              <a:t>I think you’d enjoy it and I know that we would love to have you stop by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company I work for </a:t>
            </a:r>
            <a:r>
              <a:rPr lang="en-US" sz="1200" b="1" dirty="0" smtClean="0"/>
              <a:t>fully embraces my passions</a:t>
            </a:r>
          </a:p>
          <a:p>
            <a:endParaRPr lang="en-US" sz="1200" dirty="0" smtClean="0"/>
          </a:p>
          <a:p>
            <a:r>
              <a:rPr lang="en-US" sz="1200" dirty="0" smtClean="0"/>
              <a:t>At</a:t>
            </a:r>
            <a:r>
              <a:rPr lang="en-US" sz="1200" baseline="0" dirty="0" smtClean="0"/>
              <a:t> SPARC we believe </a:t>
            </a:r>
            <a:r>
              <a:rPr lang="en-US" sz="1200" b="1" baseline="0" dirty="0" smtClean="0"/>
              <a:t>we engage people through better information</a:t>
            </a: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have a</a:t>
            </a:r>
            <a:r>
              <a:rPr lang="en-US" sz="1200" baseline="0" dirty="0" smtClean="0"/>
              <a:t> really good work environment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Decent size shop and we’ve grown a lot</a:t>
            </a:r>
            <a:endParaRPr lang="en-US" sz="1200" dirty="0" smtClean="0"/>
          </a:p>
          <a:p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oh yea…</a:t>
            </a:r>
            <a:r>
              <a:rPr lang="en-US" sz="1200" b="1" baseline="0" dirty="0" smtClean="0"/>
              <a:t>we write software</a:t>
            </a:r>
            <a:r>
              <a:rPr lang="en-US" sz="1200" baseline="0" dirty="0" smtClean="0"/>
              <a:t>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ym typeface="Wingdings"/>
              </a:rPr>
              <a:t>Whether it be for </a:t>
            </a:r>
            <a:r>
              <a:rPr lang="en-US" sz="1200" dirty="0" smtClean="0"/>
              <a:t>Enterprise, Cloud, Web, Mobile, Cyber, Analytics, Culture, Engagement, Green Energy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baseline="0" dirty="0" smtClean="0"/>
              <a:t>open source everything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b="1" dirty="0" smtClean="0"/>
              <a:t>Not</a:t>
            </a:r>
            <a:r>
              <a:rPr lang="en-US" sz="1200" b="1" baseline="0" dirty="0" smtClean="0"/>
              <a:t> </a:t>
            </a:r>
            <a:r>
              <a:rPr lang="en-US" sz="1200" baseline="0" dirty="0" smtClean="0"/>
              <a:t>just </a:t>
            </a:r>
            <a:r>
              <a:rPr lang="en-US" sz="1200" b="1" baseline="0" dirty="0" smtClean="0"/>
              <a:t>use </a:t>
            </a:r>
            <a:r>
              <a:rPr lang="en-US" sz="1200" b="1" dirty="0" smtClean="0"/>
              <a:t>open source software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Open source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departments</a:t>
            </a:r>
            <a:r>
              <a:rPr lang="en-US" sz="1200" baseline="0" dirty="0" smtClean="0"/>
              <a:t>, </a:t>
            </a:r>
            <a:r>
              <a:rPr lang="en-US" sz="1200" b="1" baseline="0" dirty="0" smtClean="0"/>
              <a:t>processes</a:t>
            </a:r>
            <a:r>
              <a:rPr lang="en-US" sz="1200" baseline="0" dirty="0" smtClean="0"/>
              <a:t>, </a:t>
            </a:r>
            <a:r>
              <a:rPr lang="en-US" sz="1200" b="1" baseline="0" dirty="0" smtClean="0"/>
              <a:t>projects</a:t>
            </a:r>
          </a:p>
          <a:p>
            <a:r>
              <a:rPr lang="en-US" sz="1200" dirty="0" smtClean="0"/>
              <a:t>give away</a:t>
            </a:r>
            <a:r>
              <a:rPr lang="en-US" sz="1200" baseline="0" dirty="0" smtClean="0"/>
              <a:t> your </a:t>
            </a:r>
            <a:r>
              <a:rPr lang="en-US" sz="1200" b="1" baseline="0" dirty="0" smtClean="0"/>
              <a:t>intellectual property </a:t>
            </a:r>
            <a:r>
              <a:rPr lang="en-US" sz="1200" baseline="0" dirty="0" smtClean="0"/>
              <a:t>and </a:t>
            </a:r>
            <a:r>
              <a:rPr lang="en-US" sz="1200" b="1" baseline="0" dirty="0" smtClean="0"/>
              <a:t>company secrets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dirty="0" smtClean="0"/>
              <a:t>So, </a:t>
            </a:r>
            <a:r>
              <a:rPr lang="en-US" sz="1200" b="1" dirty="0" smtClean="0"/>
              <a:t>who believes they could </a:t>
            </a:r>
            <a:r>
              <a:rPr lang="en-US" sz="1200" dirty="0" smtClean="0"/>
              <a:t>open source their </a:t>
            </a:r>
            <a:r>
              <a:rPr lang="en-US" sz="1200" b="1" dirty="0" smtClean="0"/>
              <a:t>entire</a:t>
            </a:r>
            <a:r>
              <a:rPr lang="en-US" sz="1200" b="1" baseline="0" dirty="0" smtClean="0"/>
              <a:t> company</a:t>
            </a:r>
            <a:r>
              <a:rPr lang="en-US" sz="1200" baseline="0" dirty="0" smtClean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Who believes their entire company would expose or give transparency into what you would typically consider intellectual property and company secrets.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Anyone?</a:t>
            </a:r>
            <a:r>
              <a:rPr lang="en-US" sz="1200" dirty="0" smtClean="0"/>
              <a:t>  Show</a:t>
            </a:r>
            <a:r>
              <a:rPr lang="en-US" sz="1200" baseline="0" dirty="0" smtClean="0"/>
              <a:t> of hands?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endParaRPr lang="en-US" sz="1200" baseline="0" dirty="0" smtClean="0">
              <a:sym typeface="Wingdings"/>
            </a:endParaRPr>
          </a:p>
          <a:p>
            <a:r>
              <a:rPr lang="en-US" sz="1200" b="1" baseline="0" dirty="0" smtClean="0">
                <a:sym typeface="Wingdings"/>
              </a:rPr>
              <a:t>Change in perspective </a:t>
            </a:r>
            <a:r>
              <a:rPr lang="en-US" sz="1200" baseline="0" dirty="0" smtClean="0">
                <a:sym typeface="Wingdings"/>
              </a:rPr>
              <a:t>– </a:t>
            </a:r>
            <a:r>
              <a:rPr lang="en-US" sz="1200" b="1" baseline="0" dirty="0" smtClean="0">
                <a:sym typeface="Wingdings"/>
              </a:rPr>
              <a:t>seems </a:t>
            </a:r>
            <a:r>
              <a:rPr lang="en-US" sz="1200" baseline="0" dirty="0" smtClean="0">
                <a:sym typeface="Wingdings"/>
              </a:rPr>
              <a:t>to have </a:t>
            </a:r>
            <a:r>
              <a:rPr lang="en-US" sz="1200" b="1" baseline="0" dirty="0" smtClean="0">
                <a:sym typeface="Wingdings"/>
              </a:rPr>
              <a:t>a tremendous amount of risk</a:t>
            </a:r>
            <a:r>
              <a:rPr lang="en-US" sz="1200" baseline="0" dirty="0" smtClean="0">
                <a:sym typeface="Wingdings"/>
              </a:rPr>
              <a:t>.</a:t>
            </a:r>
          </a:p>
          <a:p>
            <a:r>
              <a:rPr lang="en-US" sz="1200" b="1" baseline="0" dirty="0" smtClean="0">
                <a:sym typeface="Wingdings"/>
              </a:rPr>
              <a:t>easier than you think</a:t>
            </a:r>
            <a:endParaRPr lang="en-US" sz="1200" b="1" dirty="0" smtClean="0"/>
          </a:p>
          <a:p>
            <a:r>
              <a:rPr lang="en-US" sz="1200" dirty="0" smtClean="0"/>
              <a:t>we are doing it at SPARC.  We </a:t>
            </a:r>
            <a:r>
              <a:rPr lang="en-US" sz="1200" b="1" dirty="0" smtClean="0"/>
              <a:t>are open sourcing </a:t>
            </a:r>
            <a:r>
              <a:rPr lang="en-US" sz="1200" dirty="0" smtClean="0"/>
              <a:t>our company </a:t>
            </a:r>
            <a:r>
              <a:rPr lang="en-US" sz="1200" b="1" dirty="0" smtClean="0"/>
              <a:t>more and more </a:t>
            </a:r>
            <a:r>
              <a:rPr lang="en-US" sz="1200" dirty="0" smtClean="0"/>
              <a:t>everyday.</a:t>
            </a:r>
          </a:p>
          <a:p>
            <a:endParaRPr lang="en-US" sz="1200" dirty="0" smtClean="0"/>
          </a:p>
          <a:p>
            <a:r>
              <a:rPr lang="en-US" sz="1200" dirty="0" smtClean="0"/>
              <a:t>Now,</a:t>
            </a:r>
            <a:r>
              <a:rPr lang="en-US" sz="1200" baseline="0" dirty="0" smtClean="0"/>
              <a:t> </a:t>
            </a:r>
            <a:r>
              <a:rPr lang="en-US" sz="1200" dirty="0" smtClean="0"/>
              <a:t>I know open sourcing your entire company</a:t>
            </a:r>
            <a:r>
              <a:rPr lang="en-US" sz="1200" baseline="0" dirty="0" smtClean="0"/>
              <a:t> </a:t>
            </a:r>
            <a:r>
              <a:rPr lang="en-US" sz="1200" dirty="0" smtClean="0"/>
              <a:t>that </a:t>
            </a:r>
            <a:r>
              <a:rPr lang="en-US" sz="1200" b="1" dirty="0" smtClean="0"/>
              <a:t>might seem to be a bit </a:t>
            </a:r>
            <a:r>
              <a:rPr lang="en-US" sz="1200" dirty="0" smtClean="0"/>
              <a:t>too much</a:t>
            </a:r>
            <a:r>
              <a:rPr lang="en-US" sz="1200" baseline="0" dirty="0" smtClean="0"/>
              <a:t> at the moment</a:t>
            </a:r>
          </a:p>
          <a:p>
            <a:r>
              <a:rPr lang="en-US" sz="1200" baseline="0" dirty="0" smtClean="0"/>
              <a:t>However if you do, </a:t>
            </a:r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Excited, engaged and innovative workforce</a:t>
            </a:r>
          </a:p>
          <a:p>
            <a:r>
              <a:rPr lang="en-US" sz="1200" b="1" baseline="0" dirty="0" smtClean="0"/>
              <a:t>Better understanding business and processes</a:t>
            </a:r>
          </a:p>
          <a:p>
            <a:r>
              <a:rPr lang="en-US" sz="1200" b="1" baseline="0" dirty="0" smtClean="0"/>
              <a:t>Competitors become collaborators</a:t>
            </a:r>
          </a:p>
          <a:p>
            <a:r>
              <a:rPr lang="en-US" sz="1200" b="1" baseline="0" dirty="0" smtClean="0"/>
              <a:t>Practically all for free</a:t>
            </a:r>
          </a:p>
          <a:p>
            <a:endParaRPr lang="en-US" sz="1200" dirty="0" smtClean="0"/>
          </a:p>
          <a:p>
            <a:r>
              <a:rPr lang="en-US" sz="1200" dirty="0" smtClean="0"/>
              <a:t>You may be thinking that I do not even know </a:t>
            </a:r>
            <a:r>
              <a:rPr lang="en-US" sz="1200" b="1" dirty="0" smtClean="0"/>
              <a:t>where to start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So </a:t>
            </a:r>
            <a:r>
              <a:rPr lang="en-US" sz="1200" b="1" dirty="0" smtClean="0"/>
              <a:t>let me show you </a:t>
            </a:r>
            <a:r>
              <a:rPr lang="en-US" sz="1200" dirty="0" smtClean="0"/>
              <a:t>what you can do</a:t>
            </a:r>
            <a:r>
              <a:rPr lang="en-US" sz="1200" baseline="0" dirty="0" smtClean="0"/>
              <a:t> to get there.  </a:t>
            </a:r>
          </a:p>
          <a:p>
            <a:r>
              <a:rPr lang="en-US" sz="1200" b="1" baseline="0" dirty="0" smtClean="0"/>
              <a:t>The steps to take</a:t>
            </a:r>
          </a:p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 step one is to </a:t>
            </a:r>
            <a:r>
              <a:rPr lang="en-US" sz="2400" b="1" dirty="0" smtClean="0"/>
              <a:t>use </a:t>
            </a:r>
            <a:r>
              <a:rPr lang="en-US" sz="2400" baseline="0" dirty="0" smtClean="0"/>
              <a:t>open source</a:t>
            </a:r>
          </a:p>
          <a:p>
            <a:r>
              <a:rPr lang="en-US" sz="2400" b="1" dirty="0" smtClean="0"/>
              <a:t>Allow</a:t>
            </a:r>
            <a:r>
              <a:rPr lang="en-US" sz="2400" b="1" baseline="0" dirty="0" smtClean="0"/>
              <a:t> it, get used it, learn about it</a:t>
            </a:r>
          </a:p>
          <a:p>
            <a:r>
              <a:rPr lang="en-US" sz="2400" b="1" baseline="0" dirty="0" smtClean="0"/>
              <a:t>Find projects</a:t>
            </a:r>
            <a:r>
              <a:rPr lang="en-US" sz="2400" baseline="0" dirty="0" smtClean="0"/>
              <a:t> you have today that </a:t>
            </a:r>
            <a:r>
              <a:rPr lang="en-US" sz="2400" b="1" baseline="0" dirty="0" smtClean="0"/>
              <a:t>can leverage open source software</a:t>
            </a:r>
          </a:p>
          <a:p>
            <a:r>
              <a:rPr lang="en-US" sz="2400" baseline="0" dirty="0" smtClean="0"/>
              <a:t>Maybe that’s </a:t>
            </a:r>
            <a:r>
              <a:rPr lang="en-US" sz="2400" b="1" baseline="0" dirty="0" smtClean="0"/>
              <a:t>a lower risk project </a:t>
            </a:r>
            <a:r>
              <a:rPr lang="en-US" sz="2400" baseline="0" dirty="0" smtClean="0"/>
              <a:t>to use as your comfort builds</a:t>
            </a:r>
          </a:p>
          <a:p>
            <a:r>
              <a:rPr lang="en-US" sz="2400" baseline="0" dirty="0" smtClean="0"/>
              <a:t>Maybe that’s an </a:t>
            </a:r>
            <a:r>
              <a:rPr lang="en-US" sz="2400" b="1" baseline="0" dirty="0" smtClean="0"/>
              <a:t>internal or R&amp;D effort</a:t>
            </a:r>
          </a:p>
          <a:p>
            <a:r>
              <a:rPr lang="en-US" sz="2400" baseline="0" dirty="0" smtClean="0"/>
              <a:t>But bring open source software inside your walls so you can understand the model and take that first step.</a:t>
            </a:r>
          </a:p>
          <a:p>
            <a:r>
              <a:rPr lang="en-US" sz="2400" b="1" baseline="0" dirty="0" smtClean="0"/>
              <a:t>We use open source</a:t>
            </a:r>
          </a:p>
          <a:p>
            <a:endParaRPr lang="en-US" sz="24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contribute </a:t>
            </a:r>
            <a:r>
              <a:rPr lang="en-US" sz="2400" baseline="0" dirty="0" smtClean="0"/>
              <a:t>back to the projects you are using</a:t>
            </a:r>
          </a:p>
          <a:p>
            <a:r>
              <a:rPr lang="en-US" sz="2400" b="1" baseline="0" dirty="0" smtClean="0"/>
              <a:t>often overlooked piece</a:t>
            </a:r>
          </a:p>
          <a:p>
            <a:r>
              <a:rPr lang="en-US" sz="2400" b="1" baseline="0" dirty="0" smtClean="0"/>
              <a:t>Community</a:t>
            </a:r>
          </a:p>
          <a:p>
            <a:r>
              <a:rPr lang="en-US" sz="2400" b="1" baseline="0" dirty="0" smtClean="0"/>
              <a:t>Learn the benefits by seeing them work for someone else</a:t>
            </a:r>
            <a:endParaRPr lang="en-US" sz="2400" baseline="0" dirty="0" smtClean="0"/>
          </a:p>
          <a:p>
            <a:endParaRPr lang="en-US" sz="2400" baseline="0" dirty="0" smtClean="0"/>
          </a:p>
          <a:p>
            <a:r>
              <a:rPr lang="en-US" sz="2400" b="1" baseline="0" dirty="0" smtClean="0"/>
              <a:t>Share/make it better</a:t>
            </a:r>
          </a:p>
          <a:p>
            <a:endParaRPr lang="en-US" sz="2400" baseline="0" dirty="0" smtClean="0"/>
          </a:p>
          <a:p>
            <a:r>
              <a:rPr lang="en-US" sz="2400" b="1" baseline="0" dirty="0" err="1" smtClean="0"/>
              <a:t>Dev</a:t>
            </a:r>
            <a:r>
              <a:rPr lang="en-US" sz="2400" b="1" baseline="0" dirty="0" smtClean="0"/>
              <a:t> download open source and not contribute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Take that next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in-house </a:t>
            </a:r>
            <a:r>
              <a:rPr lang="en-US" sz="2400" baseline="0" dirty="0" smtClean="0"/>
              <a:t>open source solution.</a:t>
            </a:r>
          </a:p>
          <a:p>
            <a:r>
              <a:rPr lang="en-US" sz="2400" baseline="0" dirty="0" smtClean="0"/>
              <a:t>Open source your own project from the </a:t>
            </a:r>
            <a:r>
              <a:rPr lang="en-US" sz="2400" b="1" baseline="0" dirty="0" smtClean="0"/>
              <a:t>ground up</a:t>
            </a:r>
          </a:p>
          <a:p>
            <a:r>
              <a:rPr lang="en-US" sz="2400" b="1" baseline="0" dirty="0" smtClean="0"/>
              <a:t>Use </a:t>
            </a:r>
            <a:r>
              <a:rPr lang="en-US" sz="2400" b="1" baseline="0" dirty="0" err="1" smtClean="0"/>
              <a:t>github</a:t>
            </a:r>
            <a:r>
              <a:rPr lang="en-US" sz="2400" b="1" baseline="0" dirty="0" smtClean="0"/>
              <a:t>, </a:t>
            </a:r>
            <a:r>
              <a:rPr lang="en-US" sz="2400" b="1" baseline="0" dirty="0" err="1" smtClean="0"/>
              <a:t>bitbucket</a:t>
            </a:r>
            <a:r>
              <a:rPr lang="en-US" sz="2400" b="1" baseline="0" dirty="0" smtClean="0"/>
              <a:t> or similar</a:t>
            </a:r>
            <a:endParaRPr lang="en-US" sz="2400" dirty="0" smtClean="0"/>
          </a:p>
          <a:p>
            <a:r>
              <a:rPr lang="en-US" sz="2400" dirty="0" smtClean="0"/>
              <a:t>Creat</a:t>
            </a:r>
            <a:r>
              <a:rPr lang="en-US" sz="2400" baseline="0" dirty="0" smtClean="0"/>
              <a:t>e the support for your engineers to contribute to each others projects</a:t>
            </a:r>
            <a:endParaRPr lang="en-US" sz="2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 </a:t>
            </a:r>
            <a:r>
              <a:rPr lang="en-US" sz="2400" b="1" dirty="0" smtClean="0"/>
              <a:t>boundaries</a:t>
            </a: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aseline="0" dirty="0" smtClean="0"/>
              <a:t>I’m speaking to the </a:t>
            </a:r>
            <a:r>
              <a:rPr lang="en-US" sz="2400" b="1" baseline="0" dirty="0" smtClean="0"/>
              <a:t>IT leaders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managers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executives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 smtClean="0"/>
              <a:t>Peers, leadership, executives, company</a:t>
            </a:r>
          </a:p>
          <a:p>
            <a:r>
              <a:rPr lang="en-US" sz="2400" b="1" baseline="0" dirty="0" smtClean="0"/>
              <a:t>clout and bragging rights</a:t>
            </a:r>
          </a:p>
          <a:p>
            <a:r>
              <a:rPr lang="en-US" sz="2400" b="1" baseline="0" dirty="0" smtClean="0"/>
              <a:t>Waterfall </a:t>
            </a:r>
            <a:r>
              <a:rPr lang="en-US" sz="2400" b="1" baseline="0" dirty="0" err="1" smtClean="0"/>
              <a:t>vs</a:t>
            </a:r>
            <a:r>
              <a:rPr lang="en-US" sz="2400" b="1" baseline="0" dirty="0" smtClean="0"/>
              <a:t>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</a:t>
            </a:r>
            <a:r>
              <a:rPr lang="en-US" baseline="0" dirty="0" smtClean="0"/>
              <a:t> seem the hardest but it’s the easiest step</a:t>
            </a:r>
          </a:p>
          <a:p>
            <a:r>
              <a:rPr lang="en-US" baseline="0" dirty="0" smtClean="0"/>
              <a:t>You now understand open source</a:t>
            </a:r>
          </a:p>
          <a:p>
            <a:r>
              <a:rPr lang="en-US" baseline="0" dirty="0" smtClean="0"/>
              <a:t>Have learned a lot</a:t>
            </a:r>
          </a:p>
          <a:p>
            <a:r>
              <a:rPr lang="en-US" baseline="0" dirty="0" smtClean="0"/>
              <a:t>Don’t stop now</a:t>
            </a:r>
          </a:p>
          <a:p>
            <a:r>
              <a:rPr lang="en-US" baseline="0" dirty="0" smtClean="0"/>
              <a:t>Take it to that next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00" y="2562956"/>
            <a:ext cx="678180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248677"/>
            <a:ext cx="640080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5469"/>
            <a:ext cx="3209708" cy="72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40"/>
            <a:ext cx="8229600" cy="49911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887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80" y="2402540"/>
            <a:ext cx="821352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73280" y="3409093"/>
            <a:ext cx="821352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3246263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36221" y="6330417"/>
            <a:ext cx="50639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#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opensource</a:t>
            </a: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@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posscon</a:t>
            </a:r>
            <a:r>
              <a:rPr lang="en-US" sz="2000" b="0" baseline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@</a:t>
            </a:r>
            <a:r>
              <a:rPr lang="en-US" sz="2000" b="0" baseline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sparc</a:t>
            </a:r>
            <a:endParaRPr lang="en-US" sz="2000" b="0" dirty="0">
              <a:solidFill>
                <a:schemeClr val="bg1">
                  <a:lumMod val="50000"/>
                </a:schemeClr>
              </a:solidFill>
              <a:latin typeface="Gill Sans MT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  <p:sldLayoutId id="2147483651" r:id="rId5"/>
    <p:sldLayoutId id="214748365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sparcedge/OpenSourceYourCompan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.williams@sparcedge.com" TargetMode="External"/><Relationship Id="rId4" Type="http://schemas.openxmlformats.org/officeDocument/2006/relationships/hyperlink" Target="mailto:tours@sparcedge.com" TargetMode="External"/><Relationship Id="rId5" Type="http://schemas.openxmlformats.org/officeDocument/2006/relationships/hyperlink" Target="http://www.sparcedge.com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hyperlink" Target="mailto:bob.williams@sparcedge.com" TargetMode="External"/><Relationship Id="rId6" Type="http://schemas.openxmlformats.org/officeDocument/2006/relationships/hyperlink" Target="mailto:tours@sparcedge.com" TargetMode="External"/><Relationship Id="rId7" Type="http://schemas.openxmlformats.org/officeDocument/2006/relationships/hyperlink" Target="http://www.sparcedge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jpe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2065" y="2684933"/>
            <a:ext cx="6781800" cy="122419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>
                <a:solidFill>
                  <a:srgbClr val="BC6210"/>
                </a:solidFill>
              </a:rPr>
              <a:t>Open Sourcing From Within Your Company,</a:t>
            </a:r>
            <a:br>
              <a:rPr lang="en-US" sz="2800" dirty="0" smtClean="0">
                <a:solidFill>
                  <a:srgbClr val="BC6210"/>
                </a:solidFill>
              </a:rPr>
            </a:br>
            <a:r>
              <a:rPr lang="en-US" sz="2800" dirty="0" smtClean="0">
                <a:solidFill>
                  <a:srgbClr val="BC6210"/>
                </a:solidFill>
              </a:rPr>
              <a:t>For Your Company</a:t>
            </a:r>
            <a:endParaRPr lang="en-US" sz="2800" dirty="0">
              <a:solidFill>
                <a:srgbClr val="BC6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810" y="2545977"/>
            <a:ext cx="7306851" cy="362534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POSSCON, Wednesday, March 28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7221" y="3808543"/>
            <a:ext cx="6400800" cy="3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Bob Williams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3073" y="6598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436" y="41496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56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So Why </a:t>
            </a:r>
          </a:p>
          <a:p>
            <a:pPr marL="0" indent="0" algn="ctr">
              <a:buNone/>
            </a:pPr>
            <a:r>
              <a:rPr lang="en-US" sz="6000" dirty="0" smtClean="0">
                <a:solidFill>
                  <a:srgbClr val="A0441D"/>
                </a:solidFill>
              </a:rPr>
              <a:t>Open Source?</a:t>
            </a:r>
            <a:endParaRPr lang="en-US" sz="6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Tours</a:t>
            </a:r>
            <a:endParaRPr lang="en-US" dirty="0"/>
          </a:p>
        </p:txBody>
      </p:sp>
      <p:pic>
        <p:nvPicPr>
          <p:cNvPr id="24" name="Content Placeholder 23" descr="collage block 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70" r="-3370"/>
          <a:stretch>
            <a:fillRect/>
          </a:stretch>
        </p:blipFill>
        <p:spPr>
          <a:xfrm>
            <a:off x="95421" y="1149794"/>
            <a:ext cx="9048579" cy="4976370"/>
          </a:xfrm>
        </p:spPr>
      </p:pic>
    </p:spTree>
    <p:extLst>
      <p:ext uri="{BB962C8B-B14F-4D97-AF65-F5344CB8AC3E}">
        <p14:creationId xmlns:p14="http://schemas.microsoft.com/office/powerpoint/2010/main" val="217989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pic>
        <p:nvPicPr>
          <p:cNvPr id="6" name="Content Placeholder 5" descr="appocalyps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56" r="-51156"/>
          <a:stretch>
            <a:fillRect/>
          </a:stretch>
        </p:blipFill>
        <p:spPr>
          <a:xfrm>
            <a:off x="-355551" y="1681108"/>
            <a:ext cx="5982532" cy="3628312"/>
          </a:xfrm>
        </p:spPr>
      </p:pic>
      <p:pic>
        <p:nvPicPr>
          <p:cNvPr id="4" name="Picture 3" descr="hackathon_sing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96" y="1681108"/>
            <a:ext cx="2737936" cy="37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University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040"/>
            <a:ext cx="8229600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957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Ventures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3" y="1135040"/>
            <a:ext cx="669523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984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>
                <a:solidFill>
                  <a:srgbClr val="A0441D"/>
                </a:solidFill>
              </a:rPr>
              <a:t>Resources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9" y="1133856"/>
            <a:ext cx="748668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99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224">
            <a:off x="842528" y="1446464"/>
            <a:ext cx="3005333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82">
            <a:off x="3552294" y="3257292"/>
            <a:ext cx="2135852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0401">
            <a:off x="5452930" y="1500482"/>
            <a:ext cx="3005333" cy="2210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553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Content Placeholder 5" descr="Screen Shot 2011-09-27 at 4.28.0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519" b="1933"/>
          <a:stretch/>
        </p:blipFill>
        <p:spPr>
          <a:xfrm>
            <a:off x="-850074" y="1133856"/>
            <a:ext cx="10697458" cy="4949224"/>
          </a:xfrm>
        </p:spPr>
      </p:pic>
    </p:spTree>
    <p:extLst>
      <p:ext uri="{BB962C8B-B14F-4D97-AF65-F5344CB8AC3E}">
        <p14:creationId xmlns:p14="http://schemas.microsoft.com/office/powerpoint/2010/main" val="229942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Challenge!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4900"/>
            <a:ext cx="8229600" cy="34721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/>
              <a:t>Why don’t </a:t>
            </a:r>
            <a:r>
              <a:rPr lang="en-US" sz="6000" dirty="0" smtClean="0"/>
              <a:t>you</a:t>
            </a:r>
            <a:endParaRPr lang="en-US" sz="6000" dirty="0" smtClean="0"/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/>
              <a:t>Open Source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>
                <a:solidFill>
                  <a:srgbClr val="A0441D"/>
                </a:solidFill>
              </a:rPr>
              <a:t>Your </a:t>
            </a:r>
            <a:r>
              <a:rPr lang="en-US" sz="6000" dirty="0" smtClean="0">
                <a:solidFill>
                  <a:srgbClr val="A0441D"/>
                </a:solidFill>
              </a:rPr>
              <a:t>Entire </a:t>
            </a:r>
            <a:r>
              <a:rPr lang="en-US" sz="6000" dirty="0" smtClean="0">
                <a:solidFill>
                  <a:srgbClr val="A0441D"/>
                </a:solidFill>
              </a:rPr>
              <a:t>Company?</a:t>
            </a:r>
            <a:endParaRPr lang="en-US" sz="6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by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This </a:t>
            </a:r>
            <a:r>
              <a:rPr lang="en-US" sz="6000" dirty="0" smtClean="0">
                <a:solidFill>
                  <a:srgbClr val="A0441D"/>
                </a:solidFill>
              </a:rPr>
              <a:t>Entire Presentation </a:t>
            </a:r>
            <a:r>
              <a:rPr lang="en-US" sz="6000" dirty="0" smtClean="0"/>
              <a:t>Has Been Open Sourced!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600" u="sng" dirty="0" smtClean="0">
                <a:hlinkClick r:id="rId3"/>
              </a:rPr>
              <a:t>https://github.com/sparcedge/OpenSourceYourCompany</a:t>
            </a:r>
            <a:endParaRPr lang="en-US" sz="2600" u="sng" dirty="0"/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82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Bob Williams</a:t>
            </a:r>
          </a:p>
          <a:p>
            <a:pPr marL="0" indent="0">
              <a:buNone/>
            </a:pPr>
            <a:r>
              <a:rPr lang="en-US" dirty="0" smtClean="0"/>
              <a:t>CTO / Analytics Evangelist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bob.williams@sparcedge.com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Twitter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E7EFB"/>
                </a:solidFill>
              </a:rPr>
              <a:t>@</a:t>
            </a:r>
            <a:r>
              <a:rPr lang="en-US" dirty="0">
                <a:solidFill>
                  <a:srgbClr val="4E7EFB"/>
                </a:solidFill>
              </a:rPr>
              <a:t>_bobwilliams</a:t>
            </a:r>
          </a:p>
          <a:p>
            <a:pPr marL="0" indent="0">
              <a:buNone/>
            </a:pPr>
            <a:endParaRPr lang="en-US" dirty="0" smtClean="0"/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/>
              <a:t>Come see </a:t>
            </a:r>
            <a:r>
              <a:rPr lang="en-US" sz="2800" kern="0" dirty="0" smtClean="0"/>
              <a:t>Innovation, Culture </a:t>
            </a:r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 smtClean="0"/>
              <a:t>and Open Source </a:t>
            </a:r>
            <a:r>
              <a:rPr lang="en-US" sz="2800" kern="0" dirty="0"/>
              <a:t>in Action</a:t>
            </a:r>
            <a:endParaRPr lang="en-US" sz="1400" kern="0" dirty="0">
              <a:solidFill>
                <a:srgbClr val="BC6210"/>
              </a:solidFill>
            </a:endParaRP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>
                <a:solidFill>
                  <a:srgbClr val="3F3F3F"/>
                </a:solidFill>
                <a:hlinkClick r:id="rId4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r>
              <a:rPr lang="en-US" kern="0" dirty="0">
                <a:solidFill>
                  <a:srgbClr val="BC6210"/>
                </a:solidFill>
              </a:rPr>
              <a:t>- tours held daily</a:t>
            </a:r>
            <a:r>
              <a:rPr lang="en-US" kern="0" dirty="0" smtClean="0">
                <a:solidFill>
                  <a:srgbClr val="BC6210"/>
                </a:solidFill>
              </a:rPr>
              <a:t>.</a:t>
            </a: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 smtClean="0">
                <a:solidFill>
                  <a:srgbClr val="BC6210"/>
                </a:solidFill>
                <a:hlinkClick r:id="rId5"/>
              </a:rPr>
              <a:t>www.sparcedge.com</a:t>
            </a:r>
            <a:endParaRPr lang="en-US" kern="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2" y="1405015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13" y="3994320"/>
            <a:ext cx="2156557" cy="215655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10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A0441D"/>
                </a:solidFill>
              </a:rPr>
              <a:t>Thank You!</a:t>
            </a:r>
            <a:endParaRPr lang="en-US" sz="4000" dirty="0">
              <a:solidFill>
                <a:srgbClr val="A044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3" y="3409093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03" y="3409093"/>
            <a:ext cx="2360397" cy="236039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3114408" y="3572203"/>
            <a:ext cx="294654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bob.williams@</a:t>
            </a:r>
            <a:r>
              <a:rPr lang="en-US" dirty="0" smtClean="0">
                <a:hlinkClick r:id="rId5"/>
              </a:rPr>
              <a:t>sparcedge.com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 smtClean="0">
                <a:solidFill>
                  <a:srgbClr val="4E7EFB"/>
                </a:solidFill>
              </a:rPr>
              <a:t>@_</a:t>
            </a:r>
            <a:r>
              <a:rPr lang="en-US" dirty="0" err="1" smtClean="0">
                <a:solidFill>
                  <a:srgbClr val="4E7EFB"/>
                </a:solidFill>
              </a:rPr>
              <a:t>bobwilliams</a:t>
            </a:r>
            <a:endParaRPr lang="en-US" dirty="0" smtClean="0">
              <a:solidFill>
                <a:srgbClr val="4E7EFB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kern="0" dirty="0">
                <a:solidFill>
                  <a:srgbClr val="3F3F3F"/>
                </a:solidFill>
                <a:hlinkClick r:id="rId6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endParaRPr lang="en-US" kern="0" dirty="0" smtClean="0">
              <a:solidFill>
                <a:srgbClr val="3F3F3F"/>
              </a:solidFill>
            </a:endParaRPr>
          </a:p>
          <a:p>
            <a:pPr algn="ctr"/>
            <a:endParaRPr lang="en-US" kern="0" dirty="0">
              <a:solidFill>
                <a:srgbClr val="3F3F3F"/>
              </a:solidFill>
            </a:endParaRPr>
          </a:p>
          <a:p>
            <a:pPr marL="0" lvl="1" algn="ctr"/>
            <a:r>
              <a:rPr lang="en-US" kern="0" dirty="0" smtClean="0">
                <a:solidFill>
                  <a:srgbClr val="BC6210"/>
                </a:solidFill>
                <a:hlinkClick r:id="rId7"/>
              </a:rPr>
              <a:t>www.sparcedge.com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08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SPARC!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009206" y="4953984"/>
            <a:ext cx="8229600" cy="172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/>
              <a:t>Software Development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 Best Place to Work in SC</a:t>
            </a: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/>
              <a:t>150+ employees / 498% Growth in 2011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Some of Our Te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59" y="1093470"/>
            <a:ext cx="8239741" cy="369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53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Your</a:t>
            </a:r>
            <a:r>
              <a:rPr lang="en-US" dirty="0" smtClean="0">
                <a:solidFill>
                  <a:srgbClr val="A0441D"/>
                </a:solidFill>
              </a:rPr>
              <a:t> Entire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Open Source </a:t>
            </a:r>
            <a:r>
              <a:rPr lang="en-US" sz="8000" dirty="0" smtClean="0">
                <a:solidFill>
                  <a:srgbClr val="A0441D"/>
                </a:solidFill>
              </a:rPr>
              <a:t>Everything!</a:t>
            </a:r>
          </a:p>
          <a:p>
            <a:pPr marL="0" indent="0" algn="ctr">
              <a:buNone/>
            </a:pPr>
            <a:endParaRPr lang="en-US" sz="8000" dirty="0" smtClean="0"/>
          </a:p>
        </p:txBody>
      </p:sp>
    </p:spTree>
    <p:extLst>
      <p:ext uri="{BB962C8B-B14F-4D97-AF65-F5344CB8AC3E}">
        <p14:creationId xmlns:p14="http://schemas.microsoft.com/office/powerpoint/2010/main" val="290873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 – </a:t>
            </a:r>
            <a:r>
              <a:rPr lang="en-US" dirty="0" smtClean="0">
                <a:solidFill>
                  <a:srgbClr val="A0441D"/>
                </a:solidFill>
              </a:rPr>
              <a:t>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000"/>
            <a:ext cx="8229600" cy="4525963"/>
          </a:xfrm>
        </p:spPr>
        <p:txBody>
          <a:bodyPr vert="horz" numCol="1" anchor="t">
            <a:noAutofit/>
          </a:bodyPr>
          <a:lstStyle/>
          <a:p>
            <a:pPr marL="57150" indent="0">
              <a:buNone/>
            </a:pPr>
            <a:r>
              <a:rPr lang="en-US" sz="2400" dirty="0" smtClean="0"/>
              <a:t>Find open source software that you can use in your projects.</a:t>
            </a:r>
          </a:p>
          <a:p>
            <a:pPr marL="57150" indent="0">
              <a:buNone/>
            </a:pPr>
            <a:r>
              <a:rPr lang="en-US" sz="2400" dirty="0" smtClean="0"/>
              <a:t>Get used to it and the open source model. </a:t>
            </a:r>
          </a:p>
          <a:p>
            <a:pPr marL="57150" indent="0">
              <a:buNone/>
            </a:pPr>
            <a:r>
              <a:rPr lang="en-US" sz="2400" dirty="0" smtClean="0"/>
              <a:t>Take that first step to using it!</a:t>
            </a:r>
            <a:endParaRPr lang="en-US" sz="2400" dirty="0"/>
          </a:p>
          <a:p>
            <a:pPr marL="57150" indent="0">
              <a:buNone/>
            </a:pPr>
            <a:endParaRPr lang="en-US" sz="2400" dirty="0"/>
          </a:p>
        </p:txBody>
      </p:sp>
      <p:pic>
        <p:nvPicPr>
          <p:cNvPr id="4" name="Picture 3" descr="android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5100965"/>
            <a:ext cx="1268873" cy="1268873"/>
          </a:xfrm>
          <a:prstGeom prst="rect">
            <a:avLst/>
          </a:prstGeom>
        </p:spPr>
      </p:pic>
      <p:pic>
        <p:nvPicPr>
          <p:cNvPr id="5" name="Picture 4" descr="a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152624"/>
            <a:ext cx="1698274" cy="652578"/>
          </a:xfrm>
          <a:prstGeom prst="rect">
            <a:avLst/>
          </a:prstGeom>
        </p:spPr>
      </p:pic>
      <p:pic>
        <p:nvPicPr>
          <p:cNvPr id="6" name="Picture 5" descr="githu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9" y="4334073"/>
            <a:ext cx="1250670" cy="1250670"/>
          </a:xfrm>
          <a:prstGeom prst="rect">
            <a:avLst/>
          </a:prstGeom>
        </p:spPr>
      </p:pic>
      <p:pic>
        <p:nvPicPr>
          <p:cNvPr id="7" name="Picture 6" descr="hadoop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5" y="5630048"/>
            <a:ext cx="2096257" cy="496114"/>
          </a:xfrm>
          <a:prstGeom prst="rect">
            <a:avLst/>
          </a:prstGeom>
        </p:spPr>
      </p:pic>
      <p:pic>
        <p:nvPicPr>
          <p:cNvPr id="8" name="Picture 7" descr="jque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" y="4018665"/>
            <a:ext cx="1093781" cy="955267"/>
          </a:xfrm>
          <a:prstGeom prst="rect">
            <a:avLst/>
          </a:prstGeom>
        </p:spPr>
      </p:pic>
      <p:pic>
        <p:nvPicPr>
          <p:cNvPr id="9" name="Picture 8" descr="Linux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8" y="3412374"/>
            <a:ext cx="849638" cy="999724"/>
          </a:xfrm>
          <a:prstGeom prst="rect">
            <a:avLst/>
          </a:prstGeom>
        </p:spPr>
      </p:pic>
      <p:pic>
        <p:nvPicPr>
          <p:cNvPr id="10" name="Picture 9" descr="mongodb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0" y="4688190"/>
            <a:ext cx="1896839" cy="632280"/>
          </a:xfrm>
          <a:prstGeom prst="rect">
            <a:avLst/>
          </a:prstGeom>
        </p:spPr>
      </p:pic>
      <p:pic>
        <p:nvPicPr>
          <p:cNvPr id="11" name="Picture 10" descr="mysql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38" y="5009087"/>
            <a:ext cx="1025306" cy="747780"/>
          </a:xfrm>
          <a:prstGeom prst="rect">
            <a:avLst/>
          </a:prstGeom>
        </p:spPr>
      </p:pic>
      <p:pic>
        <p:nvPicPr>
          <p:cNvPr id="12" name="Picture 11" descr="node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9" y="3684404"/>
            <a:ext cx="1486536" cy="508853"/>
          </a:xfrm>
          <a:prstGeom prst="rect">
            <a:avLst/>
          </a:prstGeom>
        </p:spPr>
      </p:pic>
      <p:pic>
        <p:nvPicPr>
          <p:cNvPr id="13" name="Picture 12" descr="rabbitmq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12" y="4247822"/>
            <a:ext cx="1951649" cy="410874"/>
          </a:xfrm>
          <a:prstGeom prst="rect">
            <a:avLst/>
          </a:prstGeom>
        </p:spPr>
      </p:pic>
      <p:pic>
        <p:nvPicPr>
          <p:cNvPr id="14" name="Picture 13" descr="red-hat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20" y="2805478"/>
            <a:ext cx="1280080" cy="1280080"/>
          </a:xfrm>
          <a:prstGeom prst="rect">
            <a:avLst/>
          </a:prstGeom>
        </p:spPr>
      </p:pic>
      <p:pic>
        <p:nvPicPr>
          <p:cNvPr id="15" name="Picture 14" descr="scala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07" y="2719023"/>
            <a:ext cx="1455134" cy="433601"/>
          </a:xfrm>
          <a:prstGeom prst="rect">
            <a:avLst/>
          </a:prstGeom>
        </p:spPr>
      </p:pic>
      <p:pic>
        <p:nvPicPr>
          <p:cNvPr id="16" name="Picture 15" descr="ubuntu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41" y="4901284"/>
            <a:ext cx="1254141" cy="12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 – </a:t>
            </a:r>
            <a:r>
              <a:rPr lang="en-US" dirty="0" smtClean="0">
                <a:solidFill>
                  <a:srgbClr val="A0441D"/>
                </a:solidFill>
              </a:rPr>
              <a:t>Contribute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2312" y="1726690"/>
            <a:ext cx="3904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Give back to the community and uphold your end of the open source agreement.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Learn the “share/make it better” part of open source.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Take that next step!</a:t>
            </a:r>
            <a:endParaRPr lang="en-US" sz="2400" dirty="0"/>
          </a:p>
        </p:txBody>
      </p:sp>
      <p:pic>
        <p:nvPicPr>
          <p:cNvPr id="5" name="Picture 4" descr="Screen Shot 2012-03-09 at 11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788">
            <a:off x="509513" y="1791914"/>
            <a:ext cx="3802200" cy="330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5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 – </a:t>
            </a:r>
            <a:r>
              <a:rPr lang="en-US" dirty="0" smtClean="0">
                <a:solidFill>
                  <a:srgbClr val="A0441D"/>
                </a:solidFill>
              </a:rPr>
              <a:t>In-House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6009" y="1546719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Learn how to open source your own project(s).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Allow </a:t>
            </a:r>
            <a:r>
              <a:rPr lang="en-US" sz="2400" dirty="0"/>
              <a:t>them to work together across </a:t>
            </a:r>
            <a:r>
              <a:rPr lang="en-US" sz="2400" dirty="0" smtClean="0"/>
              <a:t>teams and build better collaboration.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</a:t>
            </a:r>
            <a:r>
              <a:rPr lang="en-US" sz="2400" dirty="0"/>
              <a:t>excitement and additional energy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 descr="nur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681">
            <a:off x="457200" y="1834547"/>
            <a:ext cx="3904488" cy="3048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3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Four – </a:t>
            </a:r>
            <a:r>
              <a:rPr lang="en-US" dirty="0" smtClean="0">
                <a:solidFill>
                  <a:srgbClr val="A0441D"/>
                </a:solidFill>
              </a:rPr>
              <a:t>Review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884127"/>
            <a:ext cx="3904488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0">
              <a:buNone/>
            </a:pPr>
            <a:r>
              <a:rPr lang="en-US" sz="2400" dirty="0"/>
              <a:t>Developers like clout and like to be heard.  </a:t>
            </a:r>
            <a:endParaRPr lang="en-US" sz="2400" dirty="0" smtClean="0"/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Let them show-off to their peers, managers and the company as a whole.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Give </a:t>
            </a:r>
            <a:r>
              <a:rPr lang="en-US" sz="2400" dirty="0"/>
              <a:t>them bragging rights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4042">
            <a:off x="457200" y="2093222"/>
            <a:ext cx="3904488" cy="261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Five – </a:t>
            </a:r>
            <a:r>
              <a:rPr lang="en-US" dirty="0" smtClean="0">
                <a:solidFill>
                  <a:srgbClr val="A0441D"/>
                </a:solidFill>
              </a:rPr>
              <a:t>Expand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370643"/>
            <a:ext cx="3904488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Now that you have embraced open source, don’t stop.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 what </a:t>
            </a:r>
            <a:r>
              <a:rPr lang="en-US" sz="2400" dirty="0"/>
              <a:t>other areas </a:t>
            </a:r>
            <a:r>
              <a:rPr lang="en-US" sz="2400" dirty="0" smtClean="0"/>
              <a:t>of your </a:t>
            </a:r>
            <a:r>
              <a:rPr lang="en-US" sz="2400" dirty="0"/>
              <a:t>company </a:t>
            </a:r>
            <a:r>
              <a:rPr lang="en-US" sz="2400" dirty="0" smtClean="0"/>
              <a:t>could you </a:t>
            </a:r>
            <a:r>
              <a:rPr lang="en-US" sz="2400" dirty="0"/>
              <a:t>apply the open source model?</a:t>
            </a:r>
          </a:p>
          <a:p>
            <a:endParaRPr lang="en-US" sz="2400" dirty="0"/>
          </a:p>
          <a:p>
            <a:r>
              <a:rPr lang="en-US" sz="2400" dirty="0"/>
              <a:t>Find ways to capitalize on the advantages of the open source model throughout your </a:t>
            </a:r>
            <a:r>
              <a:rPr lang="en-US" sz="2400" dirty="0" smtClean="0"/>
              <a:t>entire organization!</a:t>
            </a:r>
            <a:endParaRPr lang="en-US" sz="2400" dirty="0"/>
          </a:p>
        </p:txBody>
      </p:sp>
      <p:pic>
        <p:nvPicPr>
          <p:cNvPr id="8" name="Picture 7" descr="exp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622">
            <a:off x="457200" y="1753667"/>
            <a:ext cx="3904488" cy="350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61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8BFF"/>
      </a:hlink>
      <a:folHlink>
        <a:srgbClr val="73737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10748</TotalTime>
  <Words>1693</Words>
  <Application>Microsoft Macintosh PowerPoint</Application>
  <PresentationFormat>On-screen Show (4:3)</PresentationFormat>
  <Paragraphs>323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Open Sourcing From Within Your Company, For Your Company</vt:lpstr>
      <vt:lpstr>About Me</vt:lpstr>
      <vt:lpstr>Welcome to SPARC!</vt:lpstr>
      <vt:lpstr>Open Source Your Entire Organization</vt:lpstr>
      <vt:lpstr>Step One – Use</vt:lpstr>
      <vt:lpstr>Step Two – Contribute</vt:lpstr>
      <vt:lpstr>Step Three – In-House</vt:lpstr>
      <vt:lpstr>Step Four – Review</vt:lpstr>
      <vt:lpstr>Step Five – Expand</vt:lpstr>
      <vt:lpstr>Why?</vt:lpstr>
      <vt:lpstr>Tours</vt:lpstr>
      <vt:lpstr>Hackathons</vt:lpstr>
      <vt:lpstr>SPARC University</vt:lpstr>
      <vt:lpstr>SPARC Ventures</vt:lpstr>
      <vt:lpstr>Human Resources</vt:lpstr>
      <vt:lpstr>Recruiting</vt:lpstr>
      <vt:lpstr>Culture</vt:lpstr>
      <vt:lpstr>Your Challenge!</vt:lpstr>
      <vt:lpstr>Oh, and by the way…</vt:lpstr>
      <vt:lpstr>Thank You!</vt:lpstr>
    </vt:vector>
  </TitlesOfParts>
  <Company>SPARC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for a Creative &amp; Knowledge Economy</dc:title>
  <dc:creator>Brad Kaloupek</dc:creator>
  <cp:lastModifiedBy>Bob</cp:lastModifiedBy>
  <cp:revision>741</cp:revision>
  <cp:lastPrinted>2012-03-21T19:32:33Z</cp:lastPrinted>
  <dcterms:created xsi:type="dcterms:W3CDTF">2012-03-21T02:10:28Z</dcterms:created>
  <dcterms:modified xsi:type="dcterms:W3CDTF">2012-03-26T15:25:12Z</dcterms:modified>
</cp:coreProperties>
</file>